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73" r:id="rId2"/>
    <p:sldId id="274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AB3D4-6EE8-8FFF-1D2A-9A0AD4C99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574763-F058-494B-A46C-5158B3EFF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45C835-78FE-61A1-532F-67696E327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554B9-2D55-F9CA-8B6E-DD49D7627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FE1F18-F94C-5C1C-9E82-40D5ED431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87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18A359-6573-1BCA-57FD-473FE272E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D9EDB2F-2964-5FC9-3000-504788228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F96E0D-ABB3-E239-1A62-EB812CE9F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59057B-5084-8A53-0842-A530676F2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20D924-44BD-B611-5EED-ACE37C27F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7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D4BD573-E6D9-39A7-1434-CB95FDF2C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6BCA8B-3973-B261-0069-25D0B9FBD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1090A5-E5F6-1434-4156-3F9DF59C9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F11A98-0E74-E966-A9D6-68E9A044F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FA1E3E-962D-0643-848A-25D036E6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643205-7E8F-8973-EBD7-12CA1DB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382492-DA00-E822-38AB-79E948010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170ECA-B35E-C6B3-AF3E-39D23B41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925595-657F-3C8B-A1CA-16C2118BF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722CF6-585F-5706-5EC5-23D3F0F7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6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E25E4F-D702-1523-993B-8FD816F47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BC2258-465E-2E7E-743F-89C104C3A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DAB084-E511-B597-CDAE-CE48FD09A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2BD04D-BAAF-E51E-2D69-BAE8B7A71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2776AB-62BC-642F-776C-E0C46B57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FBE82-FBD2-5369-457F-EB1238FC0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FB345F-6632-05CE-3822-316D94410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C27A81-0556-BF50-5E07-25F065EC9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E8CC96-0E66-CEE7-2871-30AA02A0C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59DD3A-35CC-8E61-14AA-20938B23C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F9C1AE-4C56-BFE8-7913-7038CB32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84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DA85F-C0AA-1093-DB3F-44827567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A5B24D-D779-BAF3-E623-3179DF0F7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BF2EB4-70D3-5A37-A6CA-5BEFD7AA6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1804A4-75F5-F16A-F5DB-FEFED2C0D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B1635AF-835C-A9C8-350C-1A1EBFDDD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791341-44C5-481A-407F-69C8D6F4F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24F1257-9143-C5D4-C133-CE2671D7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722C4F8-B0C1-0765-3C8F-81C152218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2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820CA-3D02-3458-D889-7D7A3DA9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98E77F1-062B-DAF2-0943-C891EC060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311EC83-8D04-0CF4-6088-97BA4A516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587BC7-E13B-B673-BA91-B24CFCB8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2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71FAFB-012E-5468-198F-479E47619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ED261DE-4FB4-36F1-E0FA-F8D4ED76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0867BA-0302-66CE-F017-3AD49FDB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1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898FE-7AE9-E499-37EC-C6C25175C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165F48-6B70-9284-3D7A-985C1C079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10C48F-E168-8C92-A5EF-A03655341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6C055F-2499-F3C1-41A4-CE01211F5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DD144A-F9FF-2FB1-ED36-67395E30D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47B5F8-35BF-9DA4-7256-7B18FA308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18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606C0B-6FF8-A5CE-CB6D-DCC34AFB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1BDCC5A-CC66-F08B-16FE-C0A1FAD2F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69CBFB-1DB5-1819-3AAC-1475E181C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6421D2-CAE7-9AF7-4565-E512B3E90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0E1428-E77C-8D08-4DE0-84C66CE2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EA4B82-44B5-00DA-7E4B-FD7B3307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3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7E360-68DC-4447-6C21-6BA99CD48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EE4205-4A26-D0AE-DB48-9A696004B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B06376-DAD0-AA4B-1D61-5C69BF7DA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ADDD8F-374B-BA8B-2125-77DA115BAD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AEE50F-03F1-1BD8-7F48-799B6367B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03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8589" y="1214438"/>
            <a:ext cx="6707187" cy="8572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/>
              <a:t>AL-FARABI KAZAKH NATIONAL UNIVERSITY</a:t>
            </a:r>
            <a:endParaRPr lang="ru-RU" sz="32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3719514" y="2192339"/>
            <a:ext cx="6480175" cy="954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/>
              <a:t>Department of political science and political technologies</a:t>
            </a:r>
            <a:r>
              <a:rPr lang="ru-RU" altLang="ru-RU" sz="28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3719514" y="3311525"/>
            <a:ext cx="66246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800" b="1"/>
              <a:t>Methodology of modern political </a:t>
            </a:r>
            <a:r>
              <a:rPr lang="en-US" altLang="ru-RU" sz="2800" b="1"/>
              <a:t>research</a:t>
            </a:r>
            <a:endParaRPr lang="ru-RU" altLang="ru-RU" sz="540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3863975" y="4306888"/>
            <a:ext cx="32400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sz="2400" b="1"/>
              <a:t>Abzhapparova A.A.</a:t>
            </a:r>
          </a:p>
          <a:p>
            <a:pPr eaLnBrk="1" hangingPunct="1"/>
            <a:r>
              <a:rPr lang="en-US" altLang="ru-RU" sz="2400" b="1"/>
              <a:t>Senior lecturer</a:t>
            </a:r>
            <a:endParaRPr lang="ru-RU" altLang="ru-RU" sz="2400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3575050" y="1276350"/>
            <a:ext cx="66246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3200" b="1"/>
              <a:t>Methodology of modern political</a:t>
            </a:r>
            <a:endParaRPr lang="ru-RU" altLang="ru-RU" sz="60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3575051" y="3624264"/>
            <a:ext cx="761755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3200" b="1" dirty="0">
                <a:solidFill>
                  <a:srgbClr val="0070C0"/>
                </a:solidFill>
              </a:rPr>
              <a:t>Lecture</a:t>
            </a:r>
            <a:r>
              <a:rPr lang="ru-RU" altLang="ru-RU" sz="3200" b="1" dirty="0">
                <a:solidFill>
                  <a:srgbClr val="0070C0"/>
                </a:solidFill>
              </a:rPr>
              <a:t> </a:t>
            </a:r>
            <a:r>
              <a:rPr lang="en-US" altLang="ru-RU" sz="3200" b="1" dirty="0">
                <a:solidFill>
                  <a:srgbClr val="0070C0"/>
                </a:solidFill>
              </a:rPr>
              <a:t>6</a:t>
            </a:r>
            <a:endParaRPr lang="ru-RU" altLang="ru-RU" sz="3200" b="1" dirty="0">
              <a:solidFill>
                <a:srgbClr val="0070C0"/>
              </a:solidFill>
            </a:endParaRPr>
          </a:p>
          <a:p>
            <a:r>
              <a:rPr lang="ru-RU" sz="3600" dirty="0" err="1"/>
              <a:t>Causality</a:t>
            </a:r>
            <a:r>
              <a:rPr lang="ru-RU" sz="3600" dirty="0"/>
              <a:t> </a:t>
            </a:r>
            <a:r>
              <a:rPr lang="ru-RU" sz="3600" dirty="0" err="1"/>
              <a:t>and</a:t>
            </a:r>
            <a:r>
              <a:rPr lang="ru-RU" sz="3600" dirty="0"/>
              <a:t> </a:t>
            </a:r>
            <a:r>
              <a:rPr lang="ru-RU" sz="3600" dirty="0" err="1"/>
              <a:t>correlation</a:t>
            </a:r>
            <a:r>
              <a:rPr lang="ru-RU" sz="3600" dirty="0"/>
              <a:t>: </a:t>
            </a:r>
            <a:r>
              <a:rPr lang="ru-RU" sz="3600" dirty="0" err="1"/>
              <a:t>what</a:t>
            </a:r>
            <a:r>
              <a:rPr lang="ru-RU" sz="3600" dirty="0"/>
              <a:t> </a:t>
            </a:r>
            <a:r>
              <a:rPr lang="ru-RU" sz="3600" dirty="0" err="1"/>
              <a:t>does</a:t>
            </a:r>
            <a:r>
              <a:rPr lang="ru-RU" sz="3600" dirty="0"/>
              <a:t> B </a:t>
            </a:r>
            <a:r>
              <a:rPr lang="ru-RU" sz="3600" dirty="0" err="1"/>
              <a:t>when</a:t>
            </a:r>
            <a:r>
              <a:rPr lang="ru-RU" sz="3600" dirty="0"/>
              <a:t> A </a:t>
            </a:r>
            <a:r>
              <a:rPr lang="ru-RU" sz="3600" dirty="0" err="1"/>
              <a:t>does</a:t>
            </a:r>
            <a:r>
              <a:rPr lang="ru-RU" sz="3600" dirty="0"/>
              <a:t> </a:t>
            </a:r>
            <a:r>
              <a:rPr lang="ru-RU" sz="3600" dirty="0" err="1"/>
              <a:t>that</a:t>
            </a:r>
            <a:r>
              <a:rPr lang="ru-RU" sz="3600" dirty="0"/>
              <a:t> </a:t>
            </a:r>
            <a:r>
              <a:rPr lang="ru-RU" sz="3600" dirty="0" err="1"/>
              <a:t>Spurious</a:t>
            </a:r>
            <a:r>
              <a:rPr lang="ru-RU" sz="3600" dirty="0"/>
              <a:t> </a:t>
            </a:r>
            <a:r>
              <a:rPr lang="ru-RU" sz="3600" dirty="0" err="1"/>
              <a:t>correlation</a:t>
            </a:r>
            <a:endParaRPr lang="ru-RU" altLang="ru-RU" sz="115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vs. causation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Correlation research allows us to predict relationships between variables; if we know the state of one variable, we can generalize what is happening with the other variable</a:t>
            </a:r>
          </a:p>
          <a:p>
            <a:r>
              <a:rPr lang="en-US" dirty="0"/>
              <a:t>Correlation does not tell us if changing one variable will </a:t>
            </a:r>
            <a:r>
              <a:rPr lang="en-US" u="sng" dirty="0"/>
              <a:t>cause</a:t>
            </a:r>
            <a:r>
              <a:rPr lang="en-US" i="1" dirty="0"/>
              <a:t> </a:t>
            </a:r>
            <a:r>
              <a:rPr lang="en-US" dirty="0"/>
              <a:t>a change in the other variable</a:t>
            </a:r>
          </a:p>
          <a:p>
            <a:pPr lvl="1"/>
            <a:r>
              <a:rPr lang="en-US" dirty="0"/>
              <a:t>Example 1: socioeconomic status and health</a:t>
            </a:r>
          </a:p>
          <a:p>
            <a:pPr lvl="1"/>
            <a:r>
              <a:rPr lang="en-US" dirty="0"/>
              <a:t>Example 2: smoking and low grades (</a:t>
            </a:r>
            <a:r>
              <a:rPr lang="en-US" i="1" dirty="0"/>
              <a:t>How to Lie with Statistics, </a:t>
            </a:r>
            <a:r>
              <a:rPr lang="en-US" dirty="0"/>
              <a:t>Darrell Huff (1982))</a:t>
            </a:r>
          </a:p>
          <a:p>
            <a:r>
              <a:rPr lang="en-US" dirty="0"/>
              <a:t>Avoid ‘post-hoc fallacy’ which is a logical fallacy that states "Since event Y followed event X, event Y must have been caused by event X.</a:t>
            </a:r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what or whom being studied. In social science research, the most typical units of analysis are individual people. </a:t>
            </a:r>
          </a:p>
          <a:p>
            <a:r>
              <a:rPr lang="en-US" dirty="0"/>
              <a:t>Are we studying individuals or groups of individuals? Which of the two is researcher’s primary focus? </a:t>
            </a:r>
          </a:p>
          <a:p>
            <a:r>
              <a:rPr lang="en-US" dirty="0"/>
              <a:t>Unit of analysis vs. unit of observation</a:t>
            </a:r>
          </a:p>
          <a:p>
            <a:r>
              <a:rPr lang="en-US" dirty="0"/>
              <a:t>Units of analysis are things we examine in order to create summary descriptions of all such units and to explain differences among them</a:t>
            </a:r>
          </a:p>
          <a:p>
            <a:r>
              <a:rPr lang="en-US" dirty="0"/>
              <a:t>Most common units of analysis: individuals, groups, organizations, social interactions, social artifacts</a:t>
            </a:r>
          </a:p>
        </p:txBody>
      </p:sp>
    </p:spTree>
    <p:extLst>
      <p:ext uri="{BB962C8B-B14F-4D97-AF65-F5344CB8AC3E}">
        <p14:creationId xmlns:p14="http://schemas.microsoft.com/office/powerpoint/2010/main" val="32212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typical unit of analysis for social research</a:t>
            </a:r>
          </a:p>
          <a:p>
            <a:r>
              <a:rPr lang="en-US" dirty="0"/>
              <a:t>Although any time of individual maybe unit of analysis, focus is on individuals with certain characteristics defined by research question</a:t>
            </a:r>
          </a:p>
          <a:p>
            <a:r>
              <a:rPr lang="en-US" b="1" dirty="0"/>
              <a:t>Descriptive</a:t>
            </a:r>
            <a:r>
              <a:rPr lang="en-US" dirty="0"/>
              <a:t> studies with individuals as their unit of analysis typically aim to </a:t>
            </a:r>
            <a:r>
              <a:rPr lang="en-US" u="sng" dirty="0"/>
              <a:t>describe </a:t>
            </a:r>
            <a:r>
              <a:rPr lang="en-US" dirty="0"/>
              <a:t>the population that comprises those individuals, while </a:t>
            </a:r>
            <a:r>
              <a:rPr lang="en-US" b="1" dirty="0"/>
              <a:t>explanatory </a:t>
            </a:r>
            <a:r>
              <a:rPr lang="en-US" dirty="0"/>
              <a:t>studies aim to discover the social dynamics operating within that population</a:t>
            </a:r>
          </a:p>
        </p:txBody>
      </p:sp>
    </p:spTree>
    <p:extLst>
      <p:ext uri="{BB962C8B-B14F-4D97-AF65-F5344CB8AC3E}">
        <p14:creationId xmlns:p14="http://schemas.microsoft.com/office/powerpoint/2010/main" val="88629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may be interested in characteristics that belong to one group, considered as a single entity (e.g. criminal or a gang, family access to computers)</a:t>
            </a:r>
          </a:p>
          <a:p>
            <a:r>
              <a:rPr lang="en-US" dirty="0"/>
              <a:t>Units of analysis at the group level could be friendship cliques, married couples, cities, geographical regions, etc.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5938" y="3850105"/>
            <a:ext cx="2768768" cy="27687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7590" y="3850105"/>
            <a:ext cx="3460960" cy="27687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8349" y="3870157"/>
            <a:ext cx="3516240" cy="275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796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social organizations may also be units of analysis</a:t>
            </a:r>
          </a:p>
          <a:p>
            <a:r>
              <a:rPr lang="en-US" dirty="0"/>
              <a:t>Corporations, colleges, supermarkets, schools, courts, etc.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6478" y="3248526"/>
            <a:ext cx="3560658" cy="21193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735" y="3248526"/>
            <a:ext cx="4084130" cy="27227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8143" y="3248526"/>
            <a:ext cx="2003720" cy="300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44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interactions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 of individual humans, you can study what goes on between them: telephone calls, fights, dancing, kisses, debates, etc.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9517" y="3176337"/>
            <a:ext cx="3219450" cy="32194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9532" y="3176337"/>
            <a:ext cx="3306743" cy="28504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8427" y="3176337"/>
            <a:ext cx="3481616" cy="268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596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Faulty reasoning about units of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Ecological fallacy: </a:t>
            </a:r>
            <a:r>
              <a:rPr lang="en-US" dirty="0"/>
              <a:t>assumption that something learned about an ecological unit says something about the individuals making up that unit</a:t>
            </a:r>
          </a:p>
          <a:p>
            <a:pPr lvl="1"/>
            <a:r>
              <a:rPr lang="en-US" dirty="0"/>
              <a:t>Example: female candidate support basis, African American crime levels</a:t>
            </a:r>
          </a:p>
          <a:p>
            <a:r>
              <a:rPr lang="en-US" dirty="0"/>
              <a:t>Often occurs when most appropriate data are not available</a:t>
            </a:r>
          </a:p>
          <a:p>
            <a:r>
              <a:rPr lang="en-US" b="1" dirty="0"/>
              <a:t>Reductionism</a:t>
            </a:r>
            <a:r>
              <a:rPr lang="en-US" dirty="0"/>
              <a:t> involves attempts to explain a particular phenomenon in terms of limited and/or lower-order concepts. Reductionist explanations are not altogether wrong; they are just limited. </a:t>
            </a:r>
          </a:p>
          <a:p>
            <a:pPr lvl="1"/>
            <a:r>
              <a:rPr lang="en-US" dirty="0"/>
              <a:t>Example: predicting victory of a National Football team</a:t>
            </a:r>
          </a:p>
          <a:p>
            <a:r>
              <a:rPr lang="en-US" dirty="0"/>
              <a:t>Discipline driven reductionist explanations: economic, psychological, cultural, political, etc.</a:t>
            </a:r>
          </a:p>
          <a:p>
            <a:r>
              <a:rPr lang="en-US" dirty="0"/>
              <a:t>Reductionism of any type tends to suggest that particular units of analysis or variables </a:t>
            </a:r>
          </a:p>
        </p:txBody>
      </p:sp>
    </p:spTree>
    <p:extLst>
      <p:ext uri="{BB962C8B-B14F-4D97-AF65-F5344CB8AC3E}">
        <p14:creationId xmlns:p14="http://schemas.microsoft.com/office/powerpoint/2010/main" val="30904558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</TotalTime>
  <Words>523</Words>
  <Application>Microsoft Office PowerPoint</Application>
  <PresentationFormat>Широкоэкранный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Тема Office</vt:lpstr>
      <vt:lpstr>AL-FARABI KAZAKH NATIONAL UNIVERSITY</vt:lpstr>
      <vt:lpstr>Презентация PowerPoint</vt:lpstr>
      <vt:lpstr>Correlation vs. causation</vt:lpstr>
      <vt:lpstr>Units of analysis</vt:lpstr>
      <vt:lpstr>Individuals </vt:lpstr>
      <vt:lpstr>Groups</vt:lpstr>
      <vt:lpstr>Organizations</vt:lpstr>
      <vt:lpstr>Social interactions</vt:lpstr>
      <vt:lpstr>Faulty reasoning about units of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Абжаппарова Айгуль</cp:lastModifiedBy>
  <cp:revision>72</cp:revision>
  <dcterms:created xsi:type="dcterms:W3CDTF">2018-09-03T06:38:52Z</dcterms:created>
  <dcterms:modified xsi:type="dcterms:W3CDTF">2026-01-27T12:19:56Z</dcterms:modified>
</cp:coreProperties>
</file>